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6"/>
  </p:notesMasterIdLst>
  <p:handoutMasterIdLst>
    <p:handoutMasterId r:id="rId37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62" r:id="rId13"/>
    <p:sldId id="268" r:id="rId14"/>
    <p:sldId id="257" r:id="rId15"/>
    <p:sldId id="276" r:id="rId16"/>
    <p:sldId id="271" r:id="rId17"/>
    <p:sldId id="272" r:id="rId18"/>
    <p:sldId id="266" r:id="rId19"/>
    <p:sldId id="277" r:id="rId20"/>
    <p:sldId id="265" r:id="rId21"/>
    <p:sldId id="295" r:id="rId22"/>
    <p:sldId id="296" r:id="rId23"/>
    <p:sldId id="297" r:id="rId24"/>
    <p:sldId id="298" r:id="rId25"/>
    <p:sldId id="302" r:id="rId26"/>
    <p:sldId id="280" r:id="rId27"/>
    <p:sldId id="281" r:id="rId28"/>
    <p:sldId id="282" r:id="rId29"/>
    <p:sldId id="283" r:id="rId30"/>
    <p:sldId id="284" r:id="rId31"/>
    <p:sldId id="303" r:id="rId32"/>
    <p:sldId id="304" r:id="rId33"/>
    <p:sldId id="289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-11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94585-31AE-4606-ACD7-D0F7070D0B8B}" type="pres">
      <dgm:prSet presAssocID="{8C37F160-4A04-444C-9A54-1E84E0CDC4A3}" presName="gear1srcNode" presStyleLbl="node1" presStyleIdx="0" presStyleCnt="3"/>
      <dgm:spPr/>
      <dgm:t>
        <a:bodyPr/>
        <a:lstStyle/>
        <a:p>
          <a:endParaRPr lang="en-US"/>
        </a:p>
      </dgm:t>
    </dgm:pt>
    <dgm:pt modelId="{2C54C62C-7E5A-4DC7-A3ED-A4B44F2A2EA5}" type="pres">
      <dgm:prSet presAssocID="{8C37F160-4A04-444C-9A54-1E84E0CDC4A3}" presName="gear1dstNode" presStyleLbl="node1" presStyleIdx="0" presStyleCnt="3"/>
      <dgm:spPr/>
      <dgm:t>
        <a:bodyPr/>
        <a:lstStyle/>
        <a:p>
          <a:endParaRPr lang="en-US"/>
        </a:p>
      </dgm:t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E6A08-F3A6-4FD8-AADD-1CA17339073A}" type="pres">
      <dgm:prSet presAssocID="{2C1A993D-BBCC-4405-8558-C186F04E5384}" presName="gear2srcNode" presStyleLbl="node1" presStyleIdx="1" presStyleCnt="3"/>
      <dgm:spPr/>
      <dgm:t>
        <a:bodyPr/>
        <a:lstStyle/>
        <a:p>
          <a:endParaRPr lang="en-US"/>
        </a:p>
      </dgm:t>
    </dgm:pt>
    <dgm:pt modelId="{A7DA7E93-8C47-45F1-8BB3-138E4C08C9B9}" type="pres">
      <dgm:prSet presAssocID="{2C1A993D-BBCC-4405-8558-C186F04E5384}" presName="gear2dstNode" presStyleLbl="node1" presStyleIdx="1" presStyleCnt="3"/>
      <dgm:spPr/>
      <dgm:t>
        <a:bodyPr/>
        <a:lstStyle/>
        <a:p>
          <a:endParaRPr lang="en-US"/>
        </a:p>
      </dgm:t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  <dgm:t>
        <a:bodyPr/>
        <a:lstStyle/>
        <a:p>
          <a:endParaRPr lang="en-US"/>
        </a:p>
      </dgm:t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90DFA-A28A-4FFC-952B-69E139E25401}" type="pres">
      <dgm:prSet presAssocID="{1605A24D-455F-412B-88DA-F9E1B938EE4B}" presName="gear3srcNode" presStyleLbl="node1" presStyleIdx="2" presStyleCnt="3"/>
      <dgm:spPr/>
      <dgm:t>
        <a:bodyPr/>
        <a:lstStyle/>
        <a:p>
          <a:endParaRPr lang="en-US"/>
        </a:p>
      </dgm:t>
    </dgm:pt>
    <dgm:pt modelId="{7132BA7B-8263-48B5-BE17-7232A35A7617}" type="pres">
      <dgm:prSet presAssocID="{1605A24D-455F-412B-88DA-F9E1B938EE4B}" presName="gear3dstNode" presStyleLbl="node1" presStyleIdx="2" presStyleCnt="3"/>
      <dgm:spPr/>
      <dgm:t>
        <a:bodyPr/>
        <a:lstStyle/>
        <a:p>
          <a:endParaRPr lang="en-US"/>
        </a:p>
      </dgm:t>
    </dgm:pt>
    <dgm:pt modelId="{91E676FA-77A9-4363-859B-183B132E8F5E}" type="pres">
      <dgm:prSet presAssocID="{A4A9CF67-C3B6-417E-9C1F-18347BCBC27E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CFEC341F-4BA9-409B-9179-4D679CE4B665}" type="pres">
      <dgm:prSet presAssocID="{BC35540E-0CE3-4682-AA49-E43586F6425E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959F2268-52AE-4779-BE56-1EF958B9BC5C}" type="pres">
      <dgm:prSet presAssocID="{D153EA41-527C-4511-9DE5-BC89A4D6A57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94585-31AE-4606-ACD7-D0F7070D0B8B}" type="pres">
      <dgm:prSet presAssocID="{8C37F160-4A04-444C-9A54-1E84E0CDC4A3}" presName="gear1srcNode" presStyleLbl="node1" presStyleIdx="0" presStyleCnt="3"/>
      <dgm:spPr/>
      <dgm:t>
        <a:bodyPr/>
        <a:lstStyle/>
        <a:p>
          <a:endParaRPr lang="en-US"/>
        </a:p>
      </dgm:t>
    </dgm:pt>
    <dgm:pt modelId="{2C54C62C-7E5A-4DC7-A3ED-A4B44F2A2EA5}" type="pres">
      <dgm:prSet presAssocID="{8C37F160-4A04-444C-9A54-1E84E0CDC4A3}" presName="gear1dstNode" presStyleLbl="node1" presStyleIdx="0" presStyleCnt="3"/>
      <dgm:spPr/>
      <dgm:t>
        <a:bodyPr/>
        <a:lstStyle/>
        <a:p>
          <a:endParaRPr lang="en-US"/>
        </a:p>
      </dgm:t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E6A08-F3A6-4FD8-AADD-1CA17339073A}" type="pres">
      <dgm:prSet presAssocID="{2C1A993D-BBCC-4405-8558-C186F04E5384}" presName="gear2srcNode" presStyleLbl="node1" presStyleIdx="1" presStyleCnt="3"/>
      <dgm:spPr/>
      <dgm:t>
        <a:bodyPr/>
        <a:lstStyle/>
        <a:p>
          <a:endParaRPr lang="en-US"/>
        </a:p>
      </dgm:t>
    </dgm:pt>
    <dgm:pt modelId="{A7DA7E93-8C47-45F1-8BB3-138E4C08C9B9}" type="pres">
      <dgm:prSet presAssocID="{2C1A993D-BBCC-4405-8558-C186F04E5384}" presName="gear2dstNode" presStyleLbl="node1" presStyleIdx="1" presStyleCnt="3"/>
      <dgm:spPr/>
      <dgm:t>
        <a:bodyPr/>
        <a:lstStyle/>
        <a:p>
          <a:endParaRPr lang="en-US"/>
        </a:p>
      </dgm:t>
    </dgm:pt>
    <dgm:pt modelId="{87120F77-73B1-4AF1-8451-0E2940B1178D}" type="pres">
      <dgm:prSet presAssocID="{1605A24D-455F-412B-88DA-F9E1B938EE4B}" presName="gear3" presStyleLbl="node1" presStyleIdx="2" presStyleCnt="3"/>
      <dgm:spPr/>
      <dgm:t>
        <a:bodyPr/>
        <a:lstStyle/>
        <a:p>
          <a:endParaRPr lang="en-US"/>
        </a:p>
      </dgm:t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90DFA-A28A-4FFC-952B-69E139E25401}" type="pres">
      <dgm:prSet presAssocID="{1605A24D-455F-412B-88DA-F9E1B938EE4B}" presName="gear3srcNode" presStyleLbl="node1" presStyleIdx="2" presStyleCnt="3"/>
      <dgm:spPr/>
      <dgm:t>
        <a:bodyPr/>
        <a:lstStyle/>
        <a:p>
          <a:endParaRPr lang="en-US"/>
        </a:p>
      </dgm:t>
    </dgm:pt>
    <dgm:pt modelId="{7132BA7B-8263-48B5-BE17-7232A35A7617}" type="pres">
      <dgm:prSet presAssocID="{1605A24D-455F-412B-88DA-F9E1B938EE4B}" presName="gear3dstNode" presStyleLbl="node1" presStyleIdx="2" presStyleCnt="3"/>
      <dgm:spPr/>
      <dgm:t>
        <a:bodyPr/>
        <a:lstStyle/>
        <a:p>
          <a:endParaRPr lang="en-US"/>
        </a:p>
      </dgm:t>
    </dgm:pt>
    <dgm:pt modelId="{91E676FA-77A9-4363-859B-183B132E8F5E}" type="pres">
      <dgm:prSet presAssocID="{A4A9CF67-C3B6-417E-9C1F-18347BCBC27E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CFEC341F-4BA9-409B-9179-4D679CE4B665}" type="pres">
      <dgm:prSet presAssocID="{BC35540E-0CE3-4682-AA49-E43586F6425E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959F2268-52AE-4779-BE56-1EF958B9BC5C}" type="pres">
      <dgm:prSet presAssocID="{D153EA41-527C-4511-9DE5-BC89A4D6A57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Airport Operator</a:t>
          </a:r>
        </a:p>
      </dsp:txBody>
      <dsp:txXfrm>
        <a:off x="4147989" y="2868312"/>
        <a:ext cx="3468285" cy="3468285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Airlines</a:t>
          </a:r>
        </a:p>
      </dsp:txBody>
      <dsp:txXfrm>
        <a:off x="2130077" y="2048536"/>
        <a:ext cx="2522389" cy="2522389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Passengers / Guests</a:t>
          </a:r>
        </a:p>
      </dsp:txBody>
      <dsp:txXfrm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Airport Operator</a:t>
          </a:r>
        </a:p>
      </dsp:txBody>
      <dsp:txXfrm>
        <a:off x="4147989" y="2837688"/>
        <a:ext cx="3468285" cy="3468285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Airlines</a:t>
          </a:r>
        </a:p>
      </dsp:txBody>
      <dsp:txXfrm>
        <a:off x="2130077" y="2017911"/>
        <a:ext cx="2522389" cy="2522389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Passengers / Guests</a:t>
          </a:r>
        </a:p>
      </dsp:txBody>
      <dsp:txXfrm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Historical Performance</a:t>
          </a:r>
        </a:p>
      </dsp:txBody>
      <dsp:txXfrm>
        <a:off x="0" y="0"/>
        <a:ext cx="4505819" cy="1767001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Linear Programming</a:t>
          </a:r>
        </a:p>
      </dsp:txBody>
      <dsp:txXfrm>
        <a:off x="556680" y="2061502"/>
        <a:ext cx="4603813" cy="1767001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/>
            <a:t>Recommendation/Action</a:t>
          </a:r>
        </a:p>
      </dsp:txBody>
      <dsp:txXfrm>
        <a:off x="1113360" y="4123004"/>
        <a:ext cx="4603813" cy="1767001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5160493" y="1339976"/>
        <a:ext cx="1148551" cy="1148551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5717174" y="3389698"/>
        <a:ext cx="1148551" cy="1148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3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xmlns="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xmlns="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xmlns="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xmlns="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xmlns="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xmlns="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xmlns="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xmlns="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xmlns="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xmlns="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xmlns="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xmlns="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xmlns="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9891496">
            <a:off x="6648473" y="339106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0459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24435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712735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6998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79E34DB-79E0-439A-B5F9-E60F8B772EA2}"/>
              </a:ext>
            </a:extLst>
          </p:cNvPr>
          <p:cNvGrpSpPr/>
          <p:nvPr/>
        </p:nvGrpSpPr>
        <p:grpSpPr>
          <a:xfrm>
            <a:off x="1669086" y="1755332"/>
            <a:ext cx="8853828" cy="4135922"/>
            <a:chOff x="1598528" y="1578270"/>
            <a:chExt cx="8853828" cy="41359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5E42D20-298A-4D36-B9CB-A5ADB8BC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54444" y="1578271"/>
              <a:ext cx="4597912" cy="41359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D395050-ED8E-4FE3-96AC-08E13746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98528" y="1578270"/>
              <a:ext cx="3770245" cy="4135921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40445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96A69B67-006F-4FB0-914C-3755B875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49"/>
            <a:ext cx="10515600" cy="699283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7DAED50-13FB-44BA-8771-647B41B8F23D}"/>
              </a:ext>
            </a:extLst>
          </p:cNvPr>
          <p:cNvGrpSpPr/>
          <p:nvPr/>
        </p:nvGrpSpPr>
        <p:grpSpPr>
          <a:xfrm>
            <a:off x="1981005" y="1675232"/>
            <a:ext cx="8147050" cy="4478460"/>
            <a:chOff x="1974850" y="1133475"/>
            <a:chExt cx="8616952" cy="4830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D4BDE4D1-395E-4AAB-892D-FC64ADE8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74850" y="1133475"/>
              <a:ext cx="2927350" cy="4556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6E09470D-02DB-42AC-81A9-220332C8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30802" y="1133475"/>
              <a:ext cx="5461000" cy="483088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2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50278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6940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7592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02669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422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7045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xmlns="" val="67045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xmlns="" val="67045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xmlns="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xmlns="" val="67045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00885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dirty="0" smtClean="0">
                <a:latin typeface="+mj-lt"/>
              </a:rPr>
              <a:t>The goal function</a:t>
            </a:r>
            <a:r>
              <a:rPr lang="en-CA" dirty="0">
                <a:latin typeface="+mj-lt"/>
              </a:rPr>
              <a:t>: </a:t>
            </a:r>
            <a:r>
              <a:rPr lang="en-CA" dirty="0" smtClean="0">
                <a:latin typeface="+mj-lt"/>
              </a:rPr>
              <a:t> </a:t>
            </a:r>
            <a:r>
              <a:rPr lang="en-CA" dirty="0" smtClean="0">
                <a:latin typeface="+mj-lt"/>
              </a:rPr>
              <a:t>MAX ( 2 * PE  + DD ), where: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dirty="0" smtClean="0">
                <a:latin typeface="+mj-lt"/>
              </a:rPr>
              <a:t>PE – increment of people served number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dirty="0" smtClean="0">
                <a:latin typeface="+mj-lt"/>
              </a:rPr>
              <a:t>DD – decrement of people delayed number</a:t>
            </a:r>
            <a:endParaRPr lang="en-CA" dirty="0" smtClean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dirty="0" smtClean="0">
                <a:latin typeface="+mj-lt"/>
              </a:rPr>
              <a:t>Platform </a:t>
            </a:r>
            <a:r>
              <a:rPr lang="en-CA" dirty="0">
                <a:latin typeface="+mj-lt"/>
              </a:rPr>
              <a:t>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56479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/>
                <a:gridCol w="368469"/>
                <a:gridCol w="274546"/>
                <a:gridCol w="274546"/>
                <a:gridCol w="303445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462393"/>
                <a:gridCol w="541866"/>
                <a:gridCol w="606890"/>
                <a:gridCol w="462393"/>
                <a:gridCol w="462393"/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2" name="CommandButton1">
            <a:extLst>
              <a:ext uri="{63B3BB69-23CF-44E3-9099-C40C66FF867C}">
                <a14:compatExt xmlns:a14="http://schemas.microsoft.com/office/drawing/2010/main" xmlns:lc="http://schemas.openxmlformats.org/drawingml/2006/lockedCanvas" xmlns="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1437" y="1415673"/>
            <a:ext cx="2095500" cy="600076"/>
          </a:xfrm>
          <a:prstGeom prst="rect">
            <a:avLst/>
          </a:prstGeom>
        </p:spPr>
      </p:pic>
      <p:pic>
        <p:nvPicPr>
          <p:cNvPr id="13" name="CommandButton2">
            <a:extLst>
              <a:ext uri="{63B3BB69-23CF-44E3-9099-C40C66FF867C}">
                <a14:compatExt xmlns:a14="http://schemas.microsoft.com/office/drawing/2010/main" xmlns:lc="http://schemas.openxmlformats.org/drawingml/2006/lockedCanvas" xmlns="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7639" y="1413898"/>
            <a:ext cx="10858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734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1482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xmlns="" val="378949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/>
                <a:gridCol w="368469"/>
                <a:gridCol w="274546"/>
                <a:gridCol w="274546"/>
                <a:gridCol w="303445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462393"/>
                <a:gridCol w="541866"/>
                <a:gridCol w="606890"/>
                <a:gridCol w="462393"/>
                <a:gridCol w="462393"/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111531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-8%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0.10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</a:t>
            </a:r>
            <a:r>
              <a:rPr lang="en-US" dirty="0" smtClean="0"/>
              <a:t>: can we do better?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14791"/>
            <a:ext cx="1656670" cy="5859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42881" y="4982705"/>
            <a:ext cx="1154624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16318" y="5563891"/>
            <a:ext cx="221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</a:t>
            </a:r>
            <a:r>
              <a:rPr lang="en-US" sz="1200" dirty="0" smtClean="0"/>
              <a:t>WN was</a:t>
            </a:r>
            <a:endParaRPr lang="en-US" sz="1200" dirty="0"/>
          </a:p>
          <a:p>
            <a:r>
              <a:rPr lang="en-US" sz="1200" dirty="0"/>
              <a:t>punished for low </a:t>
            </a:r>
            <a:r>
              <a:rPr lang="en-US" sz="1200" dirty="0" smtClean="0"/>
              <a:t>performance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7946" y="1627322"/>
            <a:ext cx="922150" cy="6199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271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26% </a:t>
            </a:r>
            <a:r>
              <a:rPr lang="en-US" sz="1200" dirty="0"/>
              <a:t>performance gain </a:t>
            </a:r>
            <a:r>
              <a:rPr lang="en-US" sz="1200" dirty="0" smtClean="0"/>
              <a:t>, 8% loss in traffic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477573" y="2797444"/>
            <a:ext cx="271220" cy="8291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15579" y="2471980"/>
            <a:ext cx="1751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Relaxed </a:t>
            </a:r>
            <a:r>
              <a:rPr lang="en-US" sz="1200" dirty="0"/>
              <a:t>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105254" y="5029202"/>
            <a:ext cx="348712" cy="4959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207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/>
                <a:gridCol w="368469"/>
                <a:gridCol w="274546"/>
                <a:gridCol w="274546"/>
                <a:gridCol w="303445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462393"/>
                <a:gridCol w="541866"/>
                <a:gridCol w="606890"/>
                <a:gridCol w="462393"/>
                <a:gridCol w="462393"/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149584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-18%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664" y="429180"/>
            <a:ext cx="11924201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</a:t>
            </a:r>
            <a:r>
              <a:rPr lang="en-US" dirty="0" smtClean="0"/>
              <a:t>allow </a:t>
            </a:r>
            <a:r>
              <a:rPr lang="en-US" dirty="0"/>
              <a:t>more </a:t>
            </a:r>
            <a:r>
              <a:rPr lang="en-US" dirty="0" smtClean="0"/>
              <a:t>flights, be </a:t>
            </a:r>
            <a:r>
              <a:rPr lang="en-US" dirty="0" smtClean="0"/>
              <a:t>fair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22540"/>
            <a:ext cx="1137477" cy="531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89376" y="5036949"/>
            <a:ext cx="80591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5580" y="5556142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‘Fair’ gate </a:t>
            </a:r>
            <a:r>
              <a:rPr lang="en-US" sz="1200" dirty="0"/>
              <a:t>allocation, </a:t>
            </a:r>
            <a:r>
              <a:rPr lang="en-US" sz="1200" dirty="0" smtClean="0"/>
              <a:t>but WN </a:t>
            </a:r>
            <a:r>
              <a:rPr lang="en-US" sz="1200" dirty="0"/>
              <a:t>was</a:t>
            </a:r>
          </a:p>
          <a:p>
            <a:r>
              <a:rPr lang="en-US" sz="1200" dirty="0" smtClean="0"/>
              <a:t>still punished </a:t>
            </a:r>
            <a:r>
              <a:rPr lang="en-US" sz="1200" dirty="0"/>
              <a:t>for </a:t>
            </a:r>
            <a:r>
              <a:rPr lang="en-US" sz="1200" dirty="0" smtClean="0"/>
              <a:t>low </a:t>
            </a:r>
            <a:r>
              <a:rPr lang="en-US" sz="1200" dirty="0"/>
              <a:t>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0198" y="1642820"/>
            <a:ext cx="426202" cy="6121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152" y="1394848"/>
            <a:ext cx="440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23% </a:t>
            </a:r>
            <a:r>
              <a:rPr lang="en-US" sz="1200" dirty="0"/>
              <a:t>performance gain </a:t>
            </a:r>
            <a:r>
              <a:rPr lang="en-US" sz="1200" dirty="0" smtClean="0"/>
              <a:t>,  still  5%  less people delayed comparing to </a:t>
            </a:r>
          </a:p>
          <a:p>
            <a:r>
              <a:rPr lang="en-US" sz="1200" dirty="0" smtClean="0"/>
              <a:t>total increase of passengers number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18536" y="5075695"/>
            <a:ext cx="100739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32073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/>
                <a:gridCol w="368469"/>
                <a:gridCol w="274546"/>
                <a:gridCol w="274546"/>
                <a:gridCol w="303445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279363"/>
                <a:gridCol w="462393"/>
                <a:gridCol w="541866"/>
                <a:gridCol w="606890"/>
                <a:gridCol w="462393"/>
                <a:gridCol w="462393"/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139414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464" y="429180"/>
            <a:ext cx="12381401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</a:t>
            </a:r>
            <a:r>
              <a:rPr lang="en-US" dirty="0" smtClean="0"/>
              <a:t>allow </a:t>
            </a:r>
            <a:r>
              <a:rPr lang="en-US" dirty="0"/>
              <a:t>more </a:t>
            </a:r>
            <a:r>
              <a:rPr lang="en-US" dirty="0" smtClean="0"/>
              <a:t>flights, </a:t>
            </a:r>
            <a:r>
              <a:rPr lang="en-US" dirty="0" smtClean="0"/>
              <a:t>be greedy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22540"/>
            <a:ext cx="1137477" cy="531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89376" y="5036949"/>
            <a:ext cx="80591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5580" y="5556142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‘Greedy’ gate </a:t>
            </a:r>
            <a:r>
              <a:rPr lang="en-US" sz="1200" dirty="0"/>
              <a:t>allocation, </a:t>
            </a:r>
            <a:r>
              <a:rPr lang="en-US" sz="1200" dirty="0" smtClean="0"/>
              <a:t>WN </a:t>
            </a:r>
            <a:r>
              <a:rPr lang="en-US" sz="1200" dirty="0"/>
              <a:t>was</a:t>
            </a:r>
          </a:p>
          <a:p>
            <a:r>
              <a:rPr lang="en-US" sz="1200" dirty="0" smtClean="0"/>
              <a:t>punished </a:t>
            </a:r>
            <a:r>
              <a:rPr lang="en-US" sz="1200" dirty="0"/>
              <a:t>for </a:t>
            </a:r>
            <a:r>
              <a:rPr lang="en-US" sz="1200" dirty="0" smtClean="0"/>
              <a:t>low </a:t>
            </a:r>
            <a:r>
              <a:rPr lang="en-US" sz="1200" dirty="0"/>
              <a:t>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0198" y="1642820"/>
            <a:ext cx="426202" cy="6121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152" y="1394848"/>
            <a:ext cx="2911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15% </a:t>
            </a:r>
            <a:r>
              <a:rPr lang="en-US" sz="1200" dirty="0"/>
              <a:t>performance gain </a:t>
            </a:r>
            <a:r>
              <a:rPr lang="en-US" sz="1200" dirty="0" smtClean="0"/>
              <a:t>, 8% delays decrease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18536" y="5075695"/>
            <a:ext cx="100739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32073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6394" y="827584"/>
            <a:ext cx="10903095" cy="4773662"/>
          </a:xfrm>
        </p:spPr>
        <p:txBody>
          <a:bodyPr>
            <a:normAutofit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</a:t>
            </a:r>
            <a:r>
              <a:rPr lang="en-CA" sz="2800" dirty="0" smtClean="0">
                <a:latin typeface="+mj-lt"/>
              </a:rPr>
              <a:t>Programming and flight data insights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sz="2800" dirty="0" smtClean="0">
                <a:latin typeface="+mj-lt"/>
              </a:rPr>
              <a:t>The model gives instant </a:t>
            </a:r>
            <a:r>
              <a:rPr lang="en-US" sz="2800" dirty="0" smtClean="0">
                <a:latin typeface="+mj-lt"/>
              </a:rPr>
              <a:t>26% delays decrease but </a:t>
            </a:r>
            <a:r>
              <a:rPr lang="en-US" sz="2800" dirty="0" smtClean="0">
                <a:latin typeface="+mj-lt"/>
              </a:rPr>
              <a:t>8% traffic </a:t>
            </a:r>
            <a:r>
              <a:rPr lang="en-US" sz="2800" dirty="0" smtClean="0">
                <a:latin typeface="+mj-lt"/>
              </a:rPr>
              <a:t>loss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sz="2800" dirty="0" smtClean="0">
                <a:latin typeface="+mj-lt"/>
              </a:rPr>
              <a:t>‘</a:t>
            </a:r>
            <a:r>
              <a:rPr lang="en-CA" sz="2800" dirty="0">
                <a:latin typeface="+mj-lt"/>
              </a:rPr>
              <a:t>Fair’ gate </a:t>
            </a:r>
            <a:r>
              <a:rPr lang="en-CA" sz="2800" dirty="0" smtClean="0">
                <a:latin typeface="+mj-lt"/>
              </a:rPr>
              <a:t>distribution</a:t>
            </a:r>
            <a:r>
              <a:rPr lang="en-CA" sz="2800" dirty="0">
                <a:latin typeface="+mj-lt"/>
              </a:rPr>
              <a:t>:</a:t>
            </a:r>
            <a:r>
              <a:rPr lang="en-CA" sz="2800" dirty="0" smtClean="0">
                <a:latin typeface="+mj-lt"/>
              </a:rPr>
              <a:t> 23</a:t>
            </a:r>
            <a:r>
              <a:rPr lang="en-CA" sz="2800" dirty="0">
                <a:latin typeface="+mj-lt"/>
              </a:rPr>
              <a:t>% </a:t>
            </a:r>
            <a:r>
              <a:rPr lang="en-CA" sz="2800" dirty="0" smtClean="0">
                <a:latin typeface="+mj-lt"/>
              </a:rPr>
              <a:t>traffic increase with acceptable delays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sz="2800" dirty="0" smtClean="0">
                <a:latin typeface="+mj-lt"/>
              </a:rPr>
              <a:t>‘</a:t>
            </a:r>
            <a:r>
              <a:rPr lang="en-CA" sz="2800" dirty="0">
                <a:latin typeface="+mj-lt"/>
              </a:rPr>
              <a:t>Greedy’ gate </a:t>
            </a:r>
            <a:r>
              <a:rPr lang="en-CA" sz="2800" dirty="0" smtClean="0">
                <a:latin typeface="+mj-lt"/>
              </a:rPr>
              <a:t>distribution: 15% </a:t>
            </a:r>
            <a:r>
              <a:rPr lang="en-US" sz="2800" dirty="0" smtClean="0">
                <a:latin typeface="+mj-lt"/>
              </a:rPr>
              <a:t>traffic </a:t>
            </a:r>
            <a:r>
              <a:rPr lang="en-US" sz="2800" dirty="0" smtClean="0">
                <a:latin typeface="+mj-lt"/>
              </a:rPr>
              <a:t>gain and 8% </a:t>
            </a:r>
            <a:r>
              <a:rPr lang="en-US" sz="2800" dirty="0" smtClean="0">
                <a:latin typeface="+mj-lt"/>
              </a:rPr>
              <a:t>delays </a:t>
            </a:r>
            <a:r>
              <a:rPr lang="en-US" sz="2800" dirty="0" smtClean="0">
                <a:latin typeface="+mj-lt"/>
              </a:rPr>
              <a:t>decrease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data and contextual information provide decision makers better insight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xmlns="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xmlns="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xmlns="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xmlns="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xmlns="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xmlns="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277600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xmlns="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xmlns="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xmlns="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xmlns="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xmlns="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xmlns="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xmlns="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xmlns="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xmlns="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xmlns="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3686</Words>
  <Application>Microsoft Office PowerPoint</Application>
  <PresentationFormat>Custom</PresentationFormat>
  <Paragraphs>2243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Slide 9</vt:lpstr>
      <vt:lpstr>Slide 10</vt:lpstr>
      <vt:lpstr>Airline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can we do better?</vt:lpstr>
      <vt:lpstr>Weekly Allocation: allow more flights, be fair</vt:lpstr>
      <vt:lpstr>Weekly Allocation: allow more flights, be greedy</vt:lpstr>
      <vt:lpstr>Conclusion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Igor Baranov</cp:lastModifiedBy>
  <cp:revision>94</cp:revision>
  <dcterms:created xsi:type="dcterms:W3CDTF">2018-06-16T17:05:15Z</dcterms:created>
  <dcterms:modified xsi:type="dcterms:W3CDTF">2018-06-20T19:53:39Z</dcterms:modified>
</cp:coreProperties>
</file>